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Barlow" panose="00000800000000000000" pitchFamily="34" charset="0"/>
      <p:bold r:id="rId18"/>
    </p:embeddedFont>
    <p:embeddedFont>
      <p:font typeface="Barlow" panose="00000800000000000000" pitchFamily="34" charset="-122"/>
      <p:bold r:id="rId19"/>
    </p:embeddedFont>
    <p:embeddedFont>
      <p:font typeface="Barlow" panose="00000800000000000000" pitchFamily="34" charset="-12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Century Schoolbook" panose="02040604050505020304" charset="0"/>
      <p:regular r:id="rId25"/>
      <p:bold r:id="rId26"/>
      <p:italic r:id="rId27"/>
      <p:boldItalic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910" y="2052955"/>
            <a:ext cx="8434070" cy="1371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Implementacija Hotelske Računarske Mreže</a:t>
            </a:r>
            <a:endParaRPr lang="en-US" sz="4800" b="1" dirty="0">
              <a:solidFill>
                <a:srgbClr val="F0FCFF"/>
              </a:solidFill>
              <a:latin typeface="Century Schoolbook" panose="02040604050505020304" charset="0"/>
              <a:ea typeface="Spline Sans Bold" pitchFamily="34" charset="-122"/>
              <a:cs typeface="Century Schoolbook" panose="020406040505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37712" y="3702010"/>
            <a:ext cx="741592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Predstavljamo </a:t>
            </a:r>
            <a:r>
              <a:rPr lang="hr-BA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vam naš </a:t>
            </a: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projek</a:t>
            </a:r>
            <a:r>
              <a:rPr lang="hr-BA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</a:t>
            </a: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t</a:t>
            </a:r>
            <a:r>
              <a:rPr lang="hr-BA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 iz osnova računarskih mreža.</a:t>
            </a: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137077" y="4115078"/>
            <a:ext cx="741592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Mreža podržava tri sprata i više odjeljenja kroz sigurnu i efikasnu komunikaciju.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868716" y="5837515"/>
            <a:ext cx="1988106" cy="4319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9" name="Rectangles 8"/>
          <p:cNvSpPr/>
          <p:nvPr/>
        </p:nvSpPr>
        <p:spPr>
          <a:xfrm>
            <a:off x="12719685" y="7650480"/>
            <a:ext cx="1852295" cy="57912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/>
          <p:nvPr/>
        </p:nvSpPr>
        <p:spPr>
          <a:xfrm>
            <a:off x="10744200" y="7556500"/>
            <a:ext cx="3747135" cy="5321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100"/>
              </a:lnSpc>
              <a:buNone/>
            </a:pPr>
            <a:r>
              <a:rPr lang="hr-BA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Radile: Selma Škulj &amp; Aida Terzić</a:t>
            </a: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 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79952" y="804267"/>
            <a:ext cx="6322695" cy="6298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Sljedeći </a:t>
            </a:r>
            <a:r>
              <a:rPr lang="hr-BA" altLang="en-US" sz="395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k</a:t>
            </a:r>
            <a:r>
              <a:rPr lang="en-US" sz="395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oraci </a:t>
            </a:r>
            <a:r>
              <a:rPr lang="hr-BA" altLang="en-US" sz="395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i p</a:t>
            </a:r>
            <a:r>
              <a:rPr lang="en-US" sz="395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reporuke</a:t>
            </a:r>
            <a:endParaRPr lang="en-US" sz="395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79952" y="1774150"/>
            <a:ext cx="510064" cy="510064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3834" y="1840290"/>
            <a:ext cx="302300" cy="3777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016710" y="1852017"/>
            <a:ext cx="2519243" cy="314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Nadzor mreže</a:t>
            </a:r>
            <a:endParaRPr lang="en-US" sz="2400" b="1" dirty="0">
              <a:solidFill>
                <a:srgbClr val="E0E4E6"/>
              </a:solidFill>
              <a:latin typeface="Century Schoolbook" panose="02040604050505020304" charset="0"/>
              <a:ea typeface="Spline Sans Bold" pitchFamily="34" charset="-122"/>
              <a:cs typeface="Century Schoolbook" panose="020406040505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6710" y="2302907"/>
            <a:ext cx="6820138" cy="7253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Implementirati kontinuirani monitoring radi održavanja performansi i sigurnosti.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79952" y="3481626"/>
            <a:ext cx="510064" cy="510064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83834" y="3547765"/>
            <a:ext cx="302300" cy="3777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016710" y="3559493"/>
            <a:ext cx="2865834" cy="314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Ažuriranja konfiguracije</a:t>
            </a:r>
            <a:endParaRPr lang="en-US" sz="2400" b="1" dirty="0">
              <a:solidFill>
                <a:srgbClr val="E0E4E6"/>
              </a:solidFill>
              <a:latin typeface="Century Schoolbook" panose="02040604050505020304" charset="0"/>
              <a:ea typeface="Spline Sans Bold" pitchFamily="34" charset="-122"/>
              <a:cs typeface="Century Schoolbook" panose="020406040505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016710" y="4010382"/>
            <a:ext cx="6820138" cy="362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Redovno ažurirati softver uređaja i sigurnosne politike.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9952" y="4826437"/>
            <a:ext cx="510064" cy="510064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83834" y="4892576"/>
            <a:ext cx="302300" cy="3777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016710" y="4904303"/>
            <a:ext cx="2519243" cy="314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Proširenje mreže</a:t>
            </a:r>
            <a:endParaRPr lang="en-US" sz="2400" b="1" dirty="0">
              <a:solidFill>
                <a:srgbClr val="E0E4E6"/>
              </a:solidFill>
              <a:latin typeface="Century Schoolbook" panose="02040604050505020304" charset="0"/>
              <a:ea typeface="Spline Sans Bold" pitchFamily="34" charset="-122"/>
              <a:cs typeface="Century Schoolbook" panose="0204060405050502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6710" y="5355193"/>
            <a:ext cx="6820138" cy="362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Pripremiti mrežu za buduće zahtjeve i nove tehnologije u hotelu.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79952" y="6171248"/>
            <a:ext cx="510064" cy="510064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83834" y="6237387"/>
            <a:ext cx="302300" cy="3777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016710" y="6249114"/>
            <a:ext cx="2519243" cy="314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Edukacija osoblja</a:t>
            </a:r>
            <a:endParaRPr lang="en-US" sz="2400" b="1" dirty="0">
              <a:solidFill>
                <a:srgbClr val="E0E4E6"/>
              </a:solidFill>
              <a:latin typeface="Century Schoolbook" panose="02040604050505020304" charset="0"/>
              <a:ea typeface="Spline Sans Bold" pitchFamily="34" charset="-122"/>
              <a:cs typeface="Century Schoolbook" panose="020406040505050203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016710" y="6700004"/>
            <a:ext cx="6820138" cy="7253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Trenirati administratore za brzu reakciju na probleme i sigurnosne prijetnje.</a:t>
            </a:r>
            <a:endParaRPr lang="en-US" sz="1750" dirty="0"/>
          </a:p>
        </p:txBody>
      </p:sp>
      <p:sp>
        <p:nvSpPr>
          <p:cNvPr id="20" name="Rectangles 19"/>
          <p:cNvSpPr/>
          <p:nvPr/>
        </p:nvSpPr>
        <p:spPr>
          <a:xfrm>
            <a:off x="12719685" y="7650480"/>
            <a:ext cx="1852295" cy="57912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1" name="Picture 20" descr="osiguranj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111750" cy="3578225"/>
          </a:xfrm>
          <a:prstGeom prst="rect">
            <a:avLst/>
          </a:prstGeom>
        </p:spPr>
      </p:pic>
      <p:pic>
        <p:nvPicPr>
          <p:cNvPr id="22" name="Picture 21" descr="se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225"/>
            <a:ext cx="5110480" cy="4652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Rectangles 19"/>
          <p:cNvSpPr/>
          <p:nvPr/>
        </p:nvSpPr>
        <p:spPr>
          <a:xfrm>
            <a:off x="12719685" y="7650480"/>
            <a:ext cx="1852295" cy="57912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72490" y="2231390"/>
            <a:ext cx="12884785" cy="3766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hr-BA" altLang="en-US" sz="9600" b="1">
                <a:solidFill>
                  <a:schemeClr val="bg1"/>
                </a:solidFill>
                <a:latin typeface="Century Schoolbook" panose="02040604050505020304" charset="0"/>
                <a:cs typeface="Century Schoolbook" panose="02040604050505020304" charset="0"/>
              </a:rPr>
              <a:t>HVALA NA PAŽNJI!</a:t>
            </a:r>
            <a:endParaRPr lang="hr-BA" altLang="en-US" sz="9600" b="1">
              <a:solidFill>
                <a:schemeClr val="bg1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020" y="467360"/>
            <a:ext cx="8536940" cy="986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Topologija Mreže Hotela Diem</a:t>
            </a:r>
            <a:endParaRPr lang="en-US" sz="43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4822" y="1574443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Struktura mreže</a:t>
            </a:r>
            <a:endParaRPr lang="en-US" sz="2400" b="1" dirty="0">
              <a:solidFill>
                <a:srgbClr val="F0FCFF"/>
              </a:solidFill>
              <a:latin typeface="Century Schoolbook" panose="02040604050505020304" charset="0"/>
              <a:ea typeface="Spline Sans Bold" pitchFamily="34" charset="-122"/>
              <a:cs typeface="Century Schoolbook" panose="020406040505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4822" y="2242899"/>
            <a:ext cx="61500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Slojevita LAN topologija sa VLAN segmentacijom po odjeljenjima.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94822" y="3094514"/>
            <a:ext cx="61500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Serijske veze i OSPF protokol osiguravaju dinamičko rutiranje i povezivanje spratova.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392789" y="1574443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Bežična mreža</a:t>
            </a:r>
            <a:endParaRPr lang="en-US" sz="2400" b="1" dirty="0">
              <a:solidFill>
                <a:srgbClr val="F0FCFF"/>
              </a:solidFill>
              <a:latin typeface="Century Schoolbook" panose="02040604050505020304" charset="0"/>
              <a:ea typeface="Spline Sans Bold" pitchFamily="34" charset="-122"/>
              <a:cs typeface="Century Schoolbook" panose="020406040505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392789" y="2242899"/>
            <a:ext cx="61500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Access Points na svakom spratu pružaju bežični pristup za mobilne uređaje.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392789" y="3095149"/>
            <a:ext cx="61500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DHCP serveri dodjeljuju IP adrese unutar VLAN-ova za automatsko upravljanje.</a:t>
            </a:r>
            <a:endParaRPr lang="en-US" sz="1900" dirty="0"/>
          </a:p>
        </p:txBody>
      </p:sp>
      <p:sp>
        <p:nvSpPr>
          <p:cNvPr id="9" name="Rectangles 8"/>
          <p:cNvSpPr/>
          <p:nvPr/>
        </p:nvSpPr>
        <p:spPr>
          <a:xfrm>
            <a:off x="12719685" y="7650480"/>
            <a:ext cx="1852295" cy="57912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5" y="4114800"/>
            <a:ext cx="9460865" cy="3935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89635"/>
            <a:ext cx="7415927" cy="1371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Mrežna Oprema i Njena Uloga</a:t>
            </a:r>
            <a:endParaRPr lang="en-US" sz="43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290881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Ruteri (f1, f2, f3)</a:t>
            </a:r>
            <a:endParaRPr lang="en-US" sz="215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27733" y="3399830"/>
            <a:ext cx="3030022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Dinamičko rutiranje i Inter-VLAN komunikacija pomoću OSPF protokola.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9164" y="290881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Switch-evi</a:t>
            </a:r>
            <a:endParaRPr lang="en-US" sz="215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59164" y="3399830"/>
            <a:ext cx="3030022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Povezuju uređaje unutar spratova i omogućavaju VLAN segmentaciju i port security.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039983" y="6124337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-233442" y="6467396"/>
            <a:ext cx="686133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3" name="Rectangles 12"/>
          <p:cNvSpPr/>
          <p:nvPr/>
        </p:nvSpPr>
        <p:spPr>
          <a:xfrm>
            <a:off x="12719685" y="7650480"/>
            <a:ext cx="1852295" cy="57912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Shape 1"/>
          <p:cNvSpPr/>
          <p:nvPr/>
        </p:nvSpPr>
        <p:spPr>
          <a:xfrm>
            <a:off x="6350437" y="5384244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5" name="Text 2"/>
          <p:cNvSpPr/>
          <p:nvPr/>
        </p:nvSpPr>
        <p:spPr>
          <a:xfrm>
            <a:off x="6627733" y="5661541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  <a:sym typeface="+mn-ea"/>
              </a:rPr>
              <a:t>Access Points</a:t>
            </a:r>
            <a:endParaRPr lang="en-US" sz="2150" dirty="0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6" name="Text 3"/>
          <p:cNvSpPr/>
          <p:nvPr/>
        </p:nvSpPr>
        <p:spPr>
          <a:xfrm>
            <a:off x="6627733" y="6152555"/>
            <a:ext cx="3030022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  <a:sym typeface="+mn-ea"/>
              </a:rPr>
              <a:t>Omogućavaju siguran bežični pristup zaposlenima i gostima hotela.</a:t>
            </a:r>
            <a:endParaRPr lang="en-US" sz="1900" dirty="0"/>
          </a:p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7" name="Shape 4"/>
          <p:cNvSpPr/>
          <p:nvPr/>
        </p:nvSpPr>
        <p:spPr>
          <a:xfrm>
            <a:off x="10181868" y="538233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8" name="Text 5"/>
          <p:cNvSpPr/>
          <p:nvPr/>
        </p:nvSpPr>
        <p:spPr>
          <a:xfrm>
            <a:off x="10459164" y="565963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hr-BA" altLang="en-US" sz="215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Klijentski uređaji</a:t>
            </a:r>
            <a:endParaRPr lang="hr-BA" altLang="en-US" sz="2150" b="1" dirty="0">
              <a:solidFill>
                <a:srgbClr val="E0E4E6"/>
              </a:solidFill>
              <a:latin typeface="Century Schoolbook" panose="02040604050505020304" charset="0"/>
              <a:ea typeface="Spline Sans Bold" pitchFamily="34" charset="-122"/>
              <a:cs typeface="Century Schoolbook" panose="02040604050505020304" charset="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10459164" y="6150650"/>
            <a:ext cx="3030022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3100"/>
              </a:lnSpc>
              <a:buNone/>
            </a:pPr>
            <a:r>
              <a:rPr lang="hr-BA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</a:t>
            </a:r>
            <a:r>
              <a:rPr lang="en-US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</a:t>
            </a:r>
            <a:r>
              <a:rPr lang="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č</a:t>
            </a:r>
            <a:r>
              <a:rPr lang="en-US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unar</a:t>
            </a:r>
            <a:r>
              <a:rPr lang="hr-BA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</a:t>
            </a:r>
            <a:r>
              <a:rPr lang="en-US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, telefon</a:t>
            </a:r>
            <a:r>
              <a:rPr lang="hr-BA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</a:t>
            </a:r>
            <a:r>
              <a:rPr lang="en-US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 i printer</a:t>
            </a:r>
            <a:r>
              <a:rPr lang="hr-BA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</a:t>
            </a:r>
            <a:r>
              <a:rPr lang="en-US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 koji su fizi</a:t>
            </a:r>
            <a:r>
              <a:rPr lang="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č</a:t>
            </a:r>
            <a:r>
              <a:rPr lang="en-US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ki povezani na switch-eve ili be</a:t>
            </a:r>
            <a:r>
              <a:rPr lang="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ž</a:t>
            </a:r>
            <a:r>
              <a:rPr lang="en-US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</a:t>
            </a:r>
            <a:r>
              <a:rPr lang="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č</a:t>
            </a:r>
            <a:r>
              <a:rPr lang="en-US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no na pristupne ta</a:t>
            </a:r>
            <a:r>
              <a:rPr lang="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č</a:t>
            </a:r>
            <a:r>
              <a:rPr lang="en-US" alt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ke.</a:t>
            </a:r>
            <a:endParaRPr lang="hr-BA" altLang="en-US" sz="1900" dirty="0">
              <a:solidFill>
                <a:srgbClr val="E0E4E6"/>
              </a:solidFill>
              <a:latin typeface="Barlow" panose="00000800000000000000" pitchFamily="34" charset="0"/>
              <a:ea typeface="Barlow" panose="00000800000000000000" pitchFamily="34" charset="-122"/>
              <a:cs typeface="Barlow" panose="00000800000000000000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0700" y="667107"/>
            <a:ext cx="7114461" cy="6671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Detaljna VLAN Konfiguracija</a:t>
            </a:r>
            <a:endParaRPr lang="en-US" sz="42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40700" y="1694498"/>
            <a:ext cx="7462599" cy="4829175"/>
          </a:xfrm>
          <a:prstGeom prst="roundRect">
            <a:avLst>
              <a:gd name="adj" fmla="val 746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8320" y="1702118"/>
            <a:ext cx="7447359" cy="687705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088708" y="1853803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VLAN ID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2954298" y="1853803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Naziv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16078" y="1853803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Mreža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77858" y="1853803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Gateway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8320" y="2389823"/>
            <a:ext cx="7447359" cy="687705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1088708" y="2541508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2954298" y="2541508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PC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6078" y="2541508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10.10.0.0/16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677858" y="2541508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10.10.0.1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848320" y="3077528"/>
            <a:ext cx="7447359" cy="687705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1088708" y="3229213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20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2954298" y="3229213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AP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4816078" y="3229213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10.20.0.0/16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77858" y="3229213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10.20.0.1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848320" y="3765233"/>
            <a:ext cx="7447359" cy="687705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1" name="Text 18"/>
          <p:cNvSpPr/>
          <p:nvPr/>
        </p:nvSpPr>
        <p:spPr>
          <a:xfrm>
            <a:off x="1088708" y="3916918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30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2954298" y="3916918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PRINTERI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4816078" y="3916918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10.30.0.0/16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6677858" y="3916918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10.30.0.1</a:t>
            </a:r>
            <a:endParaRPr lang="en-US" sz="1850" dirty="0"/>
          </a:p>
        </p:txBody>
      </p:sp>
      <p:sp>
        <p:nvSpPr>
          <p:cNvPr id="25" name="Shape 22"/>
          <p:cNvSpPr/>
          <p:nvPr/>
        </p:nvSpPr>
        <p:spPr>
          <a:xfrm>
            <a:off x="848320" y="4452938"/>
            <a:ext cx="7447359" cy="687705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6" name="Text 23"/>
          <p:cNvSpPr/>
          <p:nvPr/>
        </p:nvSpPr>
        <p:spPr>
          <a:xfrm>
            <a:off x="1088708" y="4604623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40</a:t>
            </a:r>
            <a:endParaRPr lang="en-US" sz="1850" dirty="0"/>
          </a:p>
        </p:txBody>
      </p:sp>
      <p:sp>
        <p:nvSpPr>
          <p:cNvPr id="27" name="Text 24"/>
          <p:cNvSpPr/>
          <p:nvPr/>
        </p:nvSpPr>
        <p:spPr>
          <a:xfrm>
            <a:off x="2954298" y="4604623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VOICE</a:t>
            </a:r>
            <a:endParaRPr lang="en-US" sz="1850" dirty="0"/>
          </a:p>
        </p:txBody>
      </p:sp>
      <p:sp>
        <p:nvSpPr>
          <p:cNvPr id="28" name="Text 25"/>
          <p:cNvSpPr/>
          <p:nvPr/>
        </p:nvSpPr>
        <p:spPr>
          <a:xfrm>
            <a:off x="4816078" y="4604623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10.40.0.0/16</a:t>
            </a:r>
            <a:endParaRPr lang="en-US" sz="1850" dirty="0"/>
          </a:p>
        </p:txBody>
      </p:sp>
      <p:sp>
        <p:nvSpPr>
          <p:cNvPr id="29" name="Text 26"/>
          <p:cNvSpPr/>
          <p:nvPr/>
        </p:nvSpPr>
        <p:spPr>
          <a:xfrm>
            <a:off x="6677858" y="4604623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10.40.0.1</a:t>
            </a:r>
            <a:endParaRPr lang="en-US" sz="1850" dirty="0"/>
          </a:p>
        </p:txBody>
      </p:sp>
      <p:sp>
        <p:nvSpPr>
          <p:cNvPr id="30" name="Shape 27"/>
          <p:cNvSpPr/>
          <p:nvPr/>
        </p:nvSpPr>
        <p:spPr>
          <a:xfrm>
            <a:off x="848320" y="5140643"/>
            <a:ext cx="7447359" cy="687705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31" name="Text 28"/>
          <p:cNvSpPr/>
          <p:nvPr/>
        </p:nvSpPr>
        <p:spPr>
          <a:xfrm>
            <a:off x="1088708" y="5292328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50</a:t>
            </a:r>
            <a:endParaRPr lang="en-US" sz="1850" dirty="0"/>
          </a:p>
        </p:txBody>
      </p:sp>
      <p:sp>
        <p:nvSpPr>
          <p:cNvPr id="32" name="Text 29"/>
          <p:cNvSpPr/>
          <p:nvPr/>
        </p:nvSpPr>
        <p:spPr>
          <a:xfrm>
            <a:off x="2954298" y="5292328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MGMNT</a:t>
            </a:r>
            <a:endParaRPr lang="en-US" sz="1850" dirty="0"/>
          </a:p>
        </p:txBody>
      </p:sp>
      <p:sp>
        <p:nvSpPr>
          <p:cNvPr id="33" name="Text 30"/>
          <p:cNvSpPr/>
          <p:nvPr/>
        </p:nvSpPr>
        <p:spPr>
          <a:xfrm>
            <a:off x="4816078" y="5292328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10.50.0.0/16</a:t>
            </a:r>
            <a:endParaRPr lang="en-US" sz="1850" dirty="0"/>
          </a:p>
        </p:txBody>
      </p:sp>
      <p:sp>
        <p:nvSpPr>
          <p:cNvPr id="34" name="Text 31"/>
          <p:cNvSpPr/>
          <p:nvPr/>
        </p:nvSpPr>
        <p:spPr>
          <a:xfrm>
            <a:off x="6677858" y="5292328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10.50.0.1</a:t>
            </a:r>
            <a:endParaRPr lang="en-US" sz="1850" dirty="0"/>
          </a:p>
        </p:txBody>
      </p:sp>
      <p:sp>
        <p:nvSpPr>
          <p:cNvPr id="35" name="Shape 32"/>
          <p:cNvSpPr/>
          <p:nvPr/>
        </p:nvSpPr>
        <p:spPr>
          <a:xfrm>
            <a:off x="848320" y="5828348"/>
            <a:ext cx="7447359" cy="687705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36" name="Text 33"/>
          <p:cNvSpPr/>
          <p:nvPr/>
        </p:nvSpPr>
        <p:spPr>
          <a:xfrm>
            <a:off x="1088708" y="5980033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70</a:t>
            </a:r>
            <a:endParaRPr lang="en-US" sz="1850" dirty="0"/>
          </a:p>
        </p:txBody>
      </p:sp>
      <p:sp>
        <p:nvSpPr>
          <p:cNvPr id="37" name="Text 34"/>
          <p:cNvSpPr/>
          <p:nvPr/>
        </p:nvSpPr>
        <p:spPr>
          <a:xfrm>
            <a:off x="2954298" y="5980033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SERVERI</a:t>
            </a:r>
            <a:endParaRPr lang="en-US" sz="1850" dirty="0"/>
          </a:p>
        </p:txBody>
      </p:sp>
      <p:sp>
        <p:nvSpPr>
          <p:cNvPr id="38" name="Text 35"/>
          <p:cNvSpPr/>
          <p:nvPr/>
        </p:nvSpPr>
        <p:spPr>
          <a:xfrm>
            <a:off x="4816078" y="5980033"/>
            <a:ext cx="137386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10.70.0.0/16</a:t>
            </a:r>
            <a:endParaRPr lang="en-US" sz="1850" dirty="0"/>
          </a:p>
        </p:txBody>
      </p:sp>
      <p:sp>
        <p:nvSpPr>
          <p:cNvPr id="39" name="Text 36"/>
          <p:cNvSpPr/>
          <p:nvPr/>
        </p:nvSpPr>
        <p:spPr>
          <a:xfrm>
            <a:off x="6677858" y="5980033"/>
            <a:ext cx="1377672" cy="3843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10.70.0.1</a:t>
            </a:r>
            <a:endParaRPr lang="en-US" sz="1850" dirty="0"/>
          </a:p>
        </p:txBody>
      </p:sp>
      <p:sp>
        <p:nvSpPr>
          <p:cNvPr id="40" name="Text 37"/>
          <p:cNvSpPr/>
          <p:nvPr/>
        </p:nvSpPr>
        <p:spPr>
          <a:xfrm>
            <a:off x="840700" y="6793825"/>
            <a:ext cx="7462599" cy="7686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Segmentacija VLAN-ovima povećava sigurnost i olakšava upravljanje mrežom.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2105" y="1174115"/>
            <a:ext cx="8702675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DHCP i Inter-VLAN Rutiranje</a:t>
            </a:r>
            <a:endParaRPr lang="en-US" sz="43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263497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2719745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DHCP serveri</a:t>
            </a:r>
            <a:endParaRPr lang="en-US" sz="2400" b="1" dirty="0">
              <a:solidFill>
                <a:srgbClr val="E0E4E6"/>
              </a:solidFill>
              <a:latin typeface="Century Schoolbook" panose="02040604050505020304" charset="0"/>
              <a:ea typeface="Spline Sans Bold" pitchFamily="34" charset="-122"/>
              <a:cs typeface="Century Schoolbook" panose="020406040505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66280" y="3210758"/>
            <a:ext cx="2751415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Svaki ruter dodjeljuje IP adrese uređajima u posebnim VLAN pool-ovima.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263497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8548" y="2719745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Inter-VLAN rutiranje</a:t>
            </a:r>
            <a:endParaRPr lang="en-US" sz="2400" b="1" dirty="0">
              <a:solidFill>
                <a:srgbClr val="E0E4E6"/>
              </a:solidFill>
              <a:latin typeface="Century Schoolbook" panose="02040604050505020304" charset="0"/>
              <a:ea typeface="Spline Sans Bold" pitchFamily="34" charset="-122"/>
              <a:cs typeface="Century Schoolbook" panose="020406040505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528548" y="3210758"/>
            <a:ext cx="2751415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Omogućena putem podinterfejsa; svaka VLAN mreža ima svoj gateway.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28470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66280" y="5369481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OSPF protokol</a:t>
            </a:r>
            <a:endParaRPr lang="en-US" sz="2400" b="1" dirty="0">
              <a:solidFill>
                <a:srgbClr val="E0E4E6"/>
              </a:solidFill>
              <a:latin typeface="Century Schoolbook" panose="02040604050505020304" charset="0"/>
              <a:ea typeface="Spline Sans Bold" pitchFamily="34" charset="-122"/>
              <a:cs typeface="Century Schoolbook" panose="020406040505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66280" y="5860494"/>
            <a:ext cx="661368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Dinamičko rutiranje za optimalan i skalabilan</a:t>
            </a:r>
            <a:endParaRPr lang="en-US" sz="1900" dirty="0">
              <a:solidFill>
                <a:srgbClr val="E0E4E6"/>
              </a:solidFill>
              <a:latin typeface="Barlow" panose="00000800000000000000" pitchFamily="34" charset="0"/>
              <a:ea typeface="Barlow" panose="00000800000000000000" pitchFamily="34" charset="-122"/>
              <a:cs typeface="Barlow" panose="00000800000000000000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 prenos podataka.</a:t>
            </a:r>
            <a:endParaRPr lang="en-US" sz="1900" dirty="0"/>
          </a:p>
        </p:txBody>
      </p:sp>
      <p:pic>
        <p:nvPicPr>
          <p:cNvPr id="13" name="Picture 12" descr="Snimka zaslona 2025-06-04 003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2090" y="4880610"/>
            <a:ext cx="5528310" cy="3373120"/>
          </a:xfrm>
          <a:prstGeom prst="rect">
            <a:avLst/>
          </a:prstGeom>
        </p:spPr>
      </p:pic>
      <p:pic>
        <p:nvPicPr>
          <p:cNvPr id="14" name="Picture 13" descr="Snimka zaslona 2025-06-04 0039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090" y="0"/>
            <a:ext cx="5534025" cy="4881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59580"/>
            <a:ext cx="10077807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Serijske Veze i Clock Rate Konfiguracija</a:t>
            </a:r>
            <a:endParaRPr lang="en-US" sz="43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5315664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Serijski DCE kablovi povezuju rutere sa postavljenim clock rate od 64000 bps.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988368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Clock rate je ključan za sinhronizaciju i stabilnu komunikaciju na serijskim linkovima.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661071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Ispravno konfigurisan link omogućava pouzdan prijenos podataka između spratova.</a:t>
            </a:r>
            <a:endParaRPr lang="en-US" sz="1900" dirty="0"/>
          </a:p>
        </p:txBody>
      </p:sp>
      <p:sp>
        <p:nvSpPr>
          <p:cNvPr id="9" name="Rectangles 8"/>
          <p:cNvSpPr/>
          <p:nvPr/>
        </p:nvSpPr>
        <p:spPr>
          <a:xfrm>
            <a:off x="12719685" y="7650480"/>
            <a:ext cx="1852295" cy="57912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7150537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Sigurnosne Postavke Mreže</a:t>
            </a:r>
            <a:endParaRPr lang="en-US" sz="43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20347" y="386643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Port Security</a:t>
            </a:r>
            <a:endParaRPr lang="en-US" sz="215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699510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Kontrola pristupa na switch portovima preko poznatih MAC adresa.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79" y="4473654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274367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SSH pristup</a:t>
            </a:r>
            <a:endParaRPr lang="en-US" sz="215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43386" y="3234690"/>
            <a:ext cx="3822978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Sigurna udaljena administracija mrežnih uređaja zamjenjujući Telnet.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752" y="3104793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5384244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Kripto ključevi</a:t>
            </a:r>
            <a:endParaRPr lang="en-US" sz="215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43386" y="5875258"/>
            <a:ext cx="3822978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RSA ključevi za zaštitu komunikacije i autentifikaciju.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752" y="5842397"/>
            <a:ext cx="369332" cy="461724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12719685" y="7650480"/>
            <a:ext cx="1852295" cy="57912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9144" y="3351252"/>
            <a:ext cx="7574637" cy="610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Testiranje </a:t>
            </a:r>
            <a:r>
              <a:rPr lang="hr-BA" altLang="en-US" sz="38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f</a:t>
            </a:r>
            <a:r>
              <a:rPr lang="en-US" sz="38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unkcionalnosti </a:t>
            </a:r>
            <a:r>
              <a:rPr lang="hr-BA" altLang="en-US" sz="38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m</a:t>
            </a:r>
            <a:r>
              <a:rPr lang="en-US" sz="38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reže</a:t>
            </a:r>
            <a:endParaRPr lang="en-US" sz="38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69144" y="5280184"/>
            <a:ext cx="3025854" cy="219670"/>
          </a:xfrm>
          <a:prstGeom prst="roundRect">
            <a:avLst>
              <a:gd name="adj" fmla="val 15006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9144" y="5829419"/>
            <a:ext cx="3025854" cy="6103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Ping testovi između VLAN-ova</a:t>
            </a:r>
            <a:endParaRPr lang="en-US" sz="19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9144" y="6571536"/>
            <a:ext cx="3025854" cy="1054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Provjeravaju Inter-VLAN rutiranje i međusobnu komunikaciju.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124563" y="4950500"/>
            <a:ext cx="3025854" cy="219670"/>
          </a:xfrm>
          <a:prstGeom prst="roundRect">
            <a:avLst>
              <a:gd name="adj" fmla="val 15006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24563" y="5499735"/>
            <a:ext cx="2758321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Provjera DHCP alokacije</a:t>
            </a:r>
            <a:endParaRPr lang="en-US" sz="19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124563" y="5936694"/>
            <a:ext cx="3025854" cy="1054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Potvrđuje automatsku i ispravnu dodjelu IP adresa uređajima.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79983" y="4620816"/>
            <a:ext cx="3025854" cy="219670"/>
          </a:xfrm>
          <a:prstGeom prst="roundRect">
            <a:avLst>
              <a:gd name="adj" fmla="val 15006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9983" y="5170051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Test SSH pristupa</a:t>
            </a:r>
            <a:endParaRPr lang="en-US" sz="19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79983" y="5607010"/>
            <a:ext cx="3025854" cy="1054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Provjerava sigurnu udaljenu administraciju rutera preko mreže.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835402" y="4291251"/>
            <a:ext cx="3025854" cy="219670"/>
          </a:xfrm>
          <a:prstGeom prst="roundRect">
            <a:avLst>
              <a:gd name="adj" fmla="val 15006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5402" y="4840486"/>
            <a:ext cx="2530435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Port Security provjera</a:t>
            </a:r>
            <a:endParaRPr lang="en-US" sz="19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835402" y="5277445"/>
            <a:ext cx="3025854" cy="7031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Detektuje neovlaštene uređaje i blokira pristup mreži.</a:t>
            </a:r>
            <a:endParaRPr lang="en-US" sz="1700" dirty="0"/>
          </a:p>
        </p:txBody>
      </p:sp>
      <p:sp>
        <p:nvSpPr>
          <p:cNvPr id="16" name="Rectangles 15"/>
          <p:cNvSpPr/>
          <p:nvPr/>
        </p:nvSpPr>
        <p:spPr>
          <a:xfrm>
            <a:off x="12719685" y="7650480"/>
            <a:ext cx="1852295" cy="57912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9" name="Picture 18" descr="Snimka zaslona 2025-06-04 0046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7620"/>
            <a:ext cx="14544675" cy="307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59580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Century Schoolbook" panose="02040604050505020304" charset="0"/>
                <a:ea typeface="Spline Sans Bold" pitchFamily="34" charset="-122"/>
                <a:cs typeface="Century Schoolbook" panose="02040604050505020304" charset="0"/>
              </a:rPr>
              <a:t>Rezultati i Zaključci</a:t>
            </a:r>
            <a:endParaRPr lang="en-US" sz="43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5315664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Projekat je pokazao efikasnu implementaciju kompleksne hotelske mreže.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988368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Primjena VLAN-ova, OSPF i sigurnosnih mjera povećala je pouzdanost i sigurnost.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661071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Znanja stečena kroz simulaciju pomoći će u profesionalnom radu mrežnih inženjera.</a:t>
            </a:r>
            <a:endParaRPr lang="en-US" sz="1900" dirty="0"/>
          </a:p>
        </p:txBody>
      </p:sp>
      <p:sp>
        <p:nvSpPr>
          <p:cNvPr id="9" name="Rectangles 8"/>
          <p:cNvSpPr/>
          <p:nvPr/>
        </p:nvSpPr>
        <p:spPr>
          <a:xfrm>
            <a:off x="12719685" y="7650480"/>
            <a:ext cx="1852295" cy="579120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3065</Words>
  <Application>WPS Presentation</Application>
  <PresentationFormat>On-screen Show (16:9)</PresentationFormat>
  <Paragraphs>193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40" baseType="lpstr">
      <vt:lpstr>Arial</vt:lpstr>
      <vt:lpstr>SimSun</vt:lpstr>
      <vt:lpstr>Wingdings</vt:lpstr>
      <vt:lpstr>Spline Sans Bold</vt:lpstr>
      <vt:lpstr>Segoe Print</vt:lpstr>
      <vt:lpstr>Spline Sans Bold</vt:lpstr>
      <vt:lpstr>Spline Sans Bold</vt:lpstr>
      <vt:lpstr>Barlow</vt:lpstr>
      <vt:lpstr>Barlow</vt:lpstr>
      <vt:lpstr>Barlow</vt:lpstr>
      <vt:lpstr>Barlow Medium</vt:lpstr>
      <vt:lpstr>Barlow Medium</vt:lpstr>
      <vt:lpstr>Barlow Medium</vt:lpstr>
      <vt:lpstr>Barlow Bold</vt:lpstr>
      <vt:lpstr>Barlow Bold</vt:lpstr>
      <vt:lpstr>Barlow Bold</vt:lpstr>
      <vt:lpstr>Calibri</vt:lpstr>
      <vt:lpstr>Microsoft YaHei</vt:lpstr>
      <vt:lpstr>Arial Unicode MS</vt:lpstr>
      <vt:lpstr>MingLiU-ExtB</vt:lpstr>
      <vt:lpstr>Calibri Light</vt:lpstr>
      <vt:lpstr>Times New Roman</vt:lpstr>
      <vt:lpstr>Century Schoolbook</vt:lpstr>
      <vt:lpstr>Dubai</vt:lpstr>
      <vt:lpstr>Bernard MT Condensed</vt:lpstr>
      <vt:lpstr>Bahnschrift SemiBold Condensed</vt:lpstr>
      <vt:lpstr>Arial Narrow</vt:lpstr>
      <vt:lpstr>Bauhaus 93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Selma Škulj</cp:lastModifiedBy>
  <cp:revision>3</cp:revision>
  <dcterms:created xsi:type="dcterms:W3CDTF">2025-06-03T21:43:00Z</dcterms:created>
  <dcterms:modified xsi:type="dcterms:W3CDTF">2025-06-03T22:58:11Z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7EF459FB84A046AB9C15DC95D0ED428B_13</vt:lpwstr>
  </property>
  <property fmtid="{D5CDD505-2E9C-101B-9397-08002B2CF9AE}" pid="3" name="KSOProductBuildVer">
    <vt:lpwstr>1033-12.2.0.21179</vt:lpwstr>
  </property>
</Properties>
</file>